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>
        <p:scale>
          <a:sx n="64" d="100"/>
          <a:sy n="64" d="100"/>
        </p:scale>
        <p:origin x="27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369565217391533E-2"/>
          <c:y val="0.12138728323699421"/>
          <c:w val="0.85054347826086962"/>
          <c:h val="0.670520231213888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</c:v>
                </c:pt>
              </c:strCache>
            </c:strRef>
          </c:tx>
          <c:spPr>
            <a:ln w="8746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P</c:v>
                </c:pt>
                <c:pt idx="1">
                  <c:v>G</c:v>
                </c:pt>
                <c:pt idx="2">
                  <c:v>S</c:v>
                </c:pt>
                <c:pt idx="3">
                  <c:v>C</c:v>
                </c:pt>
                <c:pt idx="4">
                  <c:v>A</c:v>
                </c:pt>
                <c:pt idx="5">
                  <c:v>T</c:v>
                </c:pt>
                <c:pt idx="6">
                  <c:v>ER</c:v>
                </c:pt>
                <c:pt idx="7">
                  <c:v>EC</c:v>
                </c:pt>
                <c:pt idx="8">
                  <c:v>PRO</c:v>
                </c:pt>
                <c:pt idx="9">
                  <c:v>ME</c:v>
                </c:pt>
                <c:pt idx="10">
                  <c:v>EP</c:v>
                </c:pt>
                <c:pt idx="11">
                  <c:v>SF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3.68</c:v>
                </c:pt>
                <c:pt idx="1">
                  <c:v>4.17</c:v>
                </c:pt>
                <c:pt idx="2">
                  <c:v>4.1900000000000004</c:v>
                </c:pt>
                <c:pt idx="3">
                  <c:v>4.2699999999999996</c:v>
                </c:pt>
                <c:pt idx="4">
                  <c:v>3.95</c:v>
                </c:pt>
                <c:pt idx="5">
                  <c:v>3.26</c:v>
                </c:pt>
                <c:pt idx="6">
                  <c:v>4.04</c:v>
                </c:pt>
                <c:pt idx="7">
                  <c:v>3.72</c:v>
                </c:pt>
                <c:pt idx="8">
                  <c:v>3.26</c:v>
                </c:pt>
                <c:pt idx="9">
                  <c:v>3.08</c:v>
                </c:pt>
                <c:pt idx="10">
                  <c:v>2.65</c:v>
                </c:pt>
                <c:pt idx="11">
                  <c:v>3.33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Ideal</c:v>
                </c:pt>
              </c:strCache>
            </c:strRef>
          </c:tx>
          <c:spPr>
            <a:ln w="8746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P</c:v>
                </c:pt>
                <c:pt idx="1">
                  <c:v>G</c:v>
                </c:pt>
                <c:pt idx="2">
                  <c:v>S</c:v>
                </c:pt>
                <c:pt idx="3">
                  <c:v>C</c:v>
                </c:pt>
                <c:pt idx="4">
                  <c:v>A</c:v>
                </c:pt>
                <c:pt idx="5">
                  <c:v>T</c:v>
                </c:pt>
                <c:pt idx="6">
                  <c:v>ER</c:v>
                </c:pt>
                <c:pt idx="7">
                  <c:v>EC</c:v>
                </c:pt>
                <c:pt idx="8">
                  <c:v>PRO</c:v>
                </c:pt>
                <c:pt idx="9">
                  <c:v>ME</c:v>
                </c:pt>
                <c:pt idx="10">
                  <c:v>EP</c:v>
                </c:pt>
                <c:pt idx="11">
                  <c:v>SF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4.51</c:v>
                </c:pt>
                <c:pt idx="1">
                  <c:v>4.67</c:v>
                </c:pt>
                <c:pt idx="2">
                  <c:v>4.7300000000000004</c:v>
                </c:pt>
                <c:pt idx="3">
                  <c:v>4.74</c:v>
                </c:pt>
                <c:pt idx="4">
                  <c:v>4.67</c:v>
                </c:pt>
                <c:pt idx="5">
                  <c:v>4.47</c:v>
                </c:pt>
                <c:pt idx="6">
                  <c:v>4.6900000000000004</c:v>
                </c:pt>
                <c:pt idx="7">
                  <c:v>4.6100000000000003</c:v>
                </c:pt>
                <c:pt idx="8">
                  <c:v>4.5999999999999996</c:v>
                </c:pt>
                <c:pt idx="9">
                  <c:v>4.57</c:v>
                </c:pt>
                <c:pt idx="10">
                  <c:v>4.46</c:v>
                </c:pt>
                <c:pt idx="11">
                  <c:v>4.55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0508432"/>
        <c:axId val="270508824"/>
      </c:lineChart>
      <c:catAx>
        <c:axId val="27050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18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270508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0508824"/>
        <c:scaling>
          <c:orientation val="minMax"/>
          <c:min val="1"/>
        </c:scaling>
        <c:delete val="0"/>
        <c:axPos val="l"/>
        <c:majorGridlines>
          <c:spPr>
            <a:ln w="8746">
              <a:solidFill>
                <a:srgbClr val="000000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218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270508432"/>
        <c:crosses val="autoZero"/>
        <c:crossBetween val="between"/>
        <c:majorUnit val="1"/>
      </c:valAx>
      <c:spPr>
        <a:noFill/>
        <a:ln w="17497">
          <a:noFill/>
        </a:ln>
      </c:spPr>
    </c:plotArea>
    <c:legend>
      <c:legendPos val="r"/>
      <c:layout>
        <c:manualLayout>
          <c:xMode val="edge"/>
          <c:yMode val="edge"/>
          <c:x val="0.80025978594101355"/>
          <c:y val="0.55784458065295028"/>
          <c:w val="0.16576088081797202"/>
          <c:h val="0.14427750445548182"/>
        </c:manualLayout>
      </c:layout>
      <c:overlay val="0"/>
      <c:spPr>
        <a:noFill/>
        <a:ln w="2186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4374" cap="flat" cmpd="sng" algn="ctr">
      <a:solidFill>
        <a:srgbClr val="000000"/>
      </a:solidFill>
      <a:prstDash val="solid"/>
      <a:miter lim="800000"/>
      <a:headEnd type="none" w="med" len="med"/>
      <a:tailEnd type="none" w="med" len="med"/>
    </a:ln>
  </c:spPr>
  <c:txPr>
    <a:bodyPr/>
    <a:lstStyle/>
    <a:p>
      <a:pPr>
        <a:defRPr sz="1240" b="1" i="0" u="none" strike="noStrike" baseline="0">
          <a:solidFill>
            <a:srgbClr val="000000"/>
          </a:solidFill>
          <a:latin typeface="Arial" pitchFamily="34" charset="0"/>
          <a:ea typeface="Calibri"/>
          <a:cs typeface="Arial" pitchFamily="34" charset="0"/>
        </a:defRPr>
      </a:pPr>
      <a:endParaRPr lang="es-E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44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28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789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08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55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53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39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878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68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7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95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3A723-56F4-4FA0-959E-4A1AD1FC26C7}" type="datetimeFigureOut">
              <a:rPr lang="es-ES" smtClean="0"/>
              <a:t>14/03/2015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54AC-4CFC-4173-8878-A9357A9D5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49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1558977" y="434715"/>
            <a:ext cx="9938479" cy="59597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3 Rectángulo redondeado"/>
          <p:cNvSpPr/>
          <p:nvPr/>
        </p:nvSpPr>
        <p:spPr>
          <a:xfrm>
            <a:off x="3007320" y="1841605"/>
            <a:ext cx="2736304" cy="15121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 conocer (saber)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4 Rectángulo redondeado"/>
          <p:cNvSpPr/>
          <p:nvPr/>
        </p:nvSpPr>
        <p:spPr>
          <a:xfrm>
            <a:off x="7471816" y="1841605"/>
            <a:ext cx="2808312" cy="15121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 hacer</a:t>
            </a:r>
          </a:p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(saber hacer)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43824" y="4289877"/>
            <a:ext cx="2664296" cy="14401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 ser</a:t>
            </a:r>
          </a:p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(Saber ser)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8 Rectángulo redondeado"/>
          <p:cNvSpPr/>
          <p:nvPr/>
        </p:nvSpPr>
        <p:spPr>
          <a:xfrm>
            <a:off x="3799408" y="689477"/>
            <a:ext cx="5760640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APRENDIZAJES FUNDAMENTALES</a:t>
            </a:r>
            <a:endParaRPr lang="es-MX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9 Rectángulo"/>
          <p:cNvSpPr/>
          <p:nvPr/>
        </p:nvSpPr>
        <p:spPr>
          <a:xfrm>
            <a:off x="6247680" y="1625581"/>
            <a:ext cx="576064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</a:t>
            </a:r>
            <a:endParaRPr lang="es-MX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10 Rectángulo"/>
          <p:cNvSpPr/>
          <p:nvPr/>
        </p:nvSpPr>
        <p:spPr>
          <a:xfrm>
            <a:off x="6319688" y="4145861"/>
            <a:ext cx="576064" cy="201622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Sabor</a:t>
            </a:r>
            <a:endParaRPr lang="es-MX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2 Elipse"/>
          <p:cNvSpPr/>
          <p:nvPr/>
        </p:nvSpPr>
        <p:spPr>
          <a:xfrm>
            <a:off x="1852432" y="668795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TUNNING</a:t>
            </a:r>
            <a:endParaRPr lang="es-E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3 Rectángulo"/>
          <p:cNvSpPr/>
          <p:nvPr/>
        </p:nvSpPr>
        <p:spPr>
          <a:xfrm>
            <a:off x="10712175" y="2201645"/>
            <a:ext cx="455497" cy="26251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Genéricas</a:t>
            </a:r>
            <a:endParaRPr lang="es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4 Rectángulo"/>
          <p:cNvSpPr/>
          <p:nvPr/>
        </p:nvSpPr>
        <p:spPr>
          <a:xfrm>
            <a:off x="2251236" y="2477515"/>
            <a:ext cx="396044" cy="25202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Específicas</a:t>
            </a:r>
            <a:endParaRPr lang="es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5 Rectángulo redondeado"/>
          <p:cNvSpPr/>
          <p:nvPr/>
        </p:nvSpPr>
        <p:spPr>
          <a:xfrm>
            <a:off x="3223344" y="4241711"/>
            <a:ext cx="2520280" cy="15121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 vivir juntos</a:t>
            </a:r>
          </a:p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(Saber a estar)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321311" y="6394503"/>
            <a:ext cx="10864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Figura 1. Aprendizajes fundamentales (a partir de </a:t>
            </a:r>
            <a:r>
              <a:rPr lang="es-ES" sz="1400" dirty="0" err="1" smtClean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Bunk</a:t>
            </a:r>
            <a:r>
              <a:rPr lang="es-ES" sz="1400" dirty="0" smtClean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1994; </a:t>
            </a:r>
            <a:r>
              <a:rPr lang="es-ES" sz="1400" dirty="0" err="1" smtClean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Delors</a:t>
            </a:r>
            <a:r>
              <a:rPr lang="es-ES" sz="1400" dirty="0" smtClean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1996; González, et al. 2003 y 2007; Martínez y Echeverría 2009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72488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17 Rectángulo"/>
          <p:cNvSpPr/>
          <p:nvPr/>
        </p:nvSpPr>
        <p:spPr>
          <a:xfrm>
            <a:off x="1902970" y="299803"/>
            <a:ext cx="8858250" cy="63258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/>
          </a:p>
        </p:txBody>
      </p:sp>
      <p:sp>
        <p:nvSpPr>
          <p:cNvPr id="6" name="1 Rectángulo"/>
          <p:cNvSpPr/>
          <p:nvPr/>
        </p:nvSpPr>
        <p:spPr>
          <a:xfrm>
            <a:off x="3403158" y="374651"/>
            <a:ext cx="5365750" cy="3397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PROCESO 1.  Detección de la necesidad</a:t>
            </a:r>
          </a:p>
        </p:txBody>
      </p:sp>
      <p:sp>
        <p:nvSpPr>
          <p:cNvPr id="7" name="2 Rectángulo"/>
          <p:cNvSpPr/>
          <p:nvPr/>
        </p:nvSpPr>
        <p:spPr>
          <a:xfrm>
            <a:off x="2823720" y="6198616"/>
            <a:ext cx="6913563" cy="33813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PROCESO  2 Elaborar propuestas para un plan y estrategias de formación.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8 Rectángulo"/>
          <p:cNvSpPr/>
          <p:nvPr/>
        </p:nvSpPr>
        <p:spPr>
          <a:xfrm>
            <a:off x="2514158" y="1500188"/>
            <a:ext cx="1547812" cy="500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Necesidades sociales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9 Rectángulo"/>
          <p:cNvSpPr/>
          <p:nvPr/>
        </p:nvSpPr>
        <p:spPr>
          <a:xfrm>
            <a:off x="5143851" y="1606550"/>
            <a:ext cx="2373313" cy="2625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Políticas educativas</a:t>
            </a:r>
          </a:p>
        </p:txBody>
      </p:sp>
      <p:sp>
        <p:nvSpPr>
          <p:cNvPr id="10" name="10 Rectángulo"/>
          <p:cNvSpPr/>
          <p:nvPr/>
        </p:nvSpPr>
        <p:spPr>
          <a:xfrm>
            <a:off x="8499033" y="1554163"/>
            <a:ext cx="1547812" cy="446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Necesidades individuales</a:t>
            </a:r>
          </a:p>
        </p:txBody>
      </p:sp>
      <p:cxnSp>
        <p:nvCxnSpPr>
          <p:cNvPr id="11" name="12 Conector recto de flecha"/>
          <p:cNvCxnSpPr/>
          <p:nvPr/>
        </p:nvCxnSpPr>
        <p:spPr>
          <a:xfrm>
            <a:off x="4061970" y="1714500"/>
            <a:ext cx="825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21 Conector recto de flecha"/>
          <p:cNvCxnSpPr/>
          <p:nvPr/>
        </p:nvCxnSpPr>
        <p:spPr>
          <a:xfrm rot="10800000">
            <a:off x="7673533" y="1714500"/>
            <a:ext cx="722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23 Elipse"/>
          <p:cNvSpPr/>
          <p:nvPr/>
        </p:nvSpPr>
        <p:spPr>
          <a:xfrm>
            <a:off x="5300220" y="857250"/>
            <a:ext cx="2063750" cy="4286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Exploración del problema</a:t>
            </a:r>
          </a:p>
        </p:txBody>
      </p:sp>
      <p:sp>
        <p:nvSpPr>
          <p:cNvPr id="14" name="24 Elipse"/>
          <p:cNvSpPr/>
          <p:nvPr/>
        </p:nvSpPr>
        <p:spPr>
          <a:xfrm>
            <a:off x="5093845" y="2678113"/>
            <a:ext cx="2476500" cy="482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Objetivos del estudio</a:t>
            </a:r>
          </a:p>
        </p:txBody>
      </p:sp>
      <p:sp>
        <p:nvSpPr>
          <p:cNvPr id="15" name="25 Rectángulo"/>
          <p:cNvSpPr/>
          <p:nvPr/>
        </p:nvSpPr>
        <p:spPr>
          <a:xfrm>
            <a:off x="5093845" y="2089150"/>
            <a:ext cx="2476500" cy="322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Revisión documental</a:t>
            </a:r>
          </a:p>
        </p:txBody>
      </p:sp>
      <p:sp>
        <p:nvSpPr>
          <p:cNvPr id="16" name="33 Rectángulo"/>
          <p:cNvSpPr/>
          <p:nvPr/>
        </p:nvSpPr>
        <p:spPr>
          <a:xfrm>
            <a:off x="2823720" y="3643313"/>
            <a:ext cx="2063750" cy="3222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IDENTIFICACION</a:t>
            </a:r>
          </a:p>
        </p:txBody>
      </p:sp>
      <p:sp>
        <p:nvSpPr>
          <p:cNvPr id="17" name="34 Rectángulo"/>
          <p:cNvSpPr/>
          <p:nvPr/>
        </p:nvSpPr>
        <p:spPr>
          <a:xfrm>
            <a:off x="7879908" y="3643313"/>
            <a:ext cx="1857375" cy="3222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APLICACION</a:t>
            </a:r>
          </a:p>
        </p:txBody>
      </p:sp>
      <p:sp>
        <p:nvSpPr>
          <p:cNvPr id="18" name="35 Rectángulo"/>
          <p:cNvSpPr/>
          <p:nvPr/>
        </p:nvSpPr>
        <p:spPr>
          <a:xfrm flipH="1">
            <a:off x="2307783" y="4125913"/>
            <a:ext cx="309562" cy="19288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9" name="36 Rectángulo"/>
          <p:cNvSpPr/>
          <p:nvPr/>
        </p:nvSpPr>
        <p:spPr>
          <a:xfrm flipH="1">
            <a:off x="10046845" y="4125913"/>
            <a:ext cx="271463" cy="18748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0" name="37 Rectángulo"/>
          <p:cNvSpPr/>
          <p:nvPr/>
        </p:nvSpPr>
        <p:spPr>
          <a:xfrm>
            <a:off x="5300220" y="4338638"/>
            <a:ext cx="2166938" cy="2698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FASE  3</a:t>
            </a:r>
          </a:p>
        </p:txBody>
      </p:sp>
      <p:cxnSp>
        <p:nvCxnSpPr>
          <p:cNvPr id="21" name="39 Conector recto de flecha"/>
          <p:cNvCxnSpPr/>
          <p:nvPr/>
        </p:nvCxnSpPr>
        <p:spPr>
          <a:xfrm rot="5400000">
            <a:off x="6171757" y="1446213"/>
            <a:ext cx="3206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44 Conector recto de flecha"/>
          <p:cNvCxnSpPr/>
          <p:nvPr/>
        </p:nvCxnSpPr>
        <p:spPr>
          <a:xfrm rot="5400000">
            <a:off x="6224146" y="1956712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46 Conector recto de flecha"/>
          <p:cNvCxnSpPr>
            <a:stCxn id="15" idx="2"/>
          </p:cNvCxnSpPr>
          <p:nvPr/>
        </p:nvCxnSpPr>
        <p:spPr>
          <a:xfrm rot="5400000">
            <a:off x="6224146" y="2517775"/>
            <a:ext cx="214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64 Conector recto de flecha"/>
          <p:cNvCxnSpPr/>
          <p:nvPr/>
        </p:nvCxnSpPr>
        <p:spPr>
          <a:xfrm rot="5400000">
            <a:off x="8495064" y="3482181"/>
            <a:ext cx="215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99 Conector recto"/>
          <p:cNvCxnSpPr/>
          <p:nvPr/>
        </p:nvCxnSpPr>
        <p:spPr>
          <a:xfrm>
            <a:off x="3855595" y="3375025"/>
            <a:ext cx="474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01 Conector recto de flecha"/>
          <p:cNvCxnSpPr/>
          <p:nvPr/>
        </p:nvCxnSpPr>
        <p:spPr>
          <a:xfrm rot="5400000">
            <a:off x="3748438" y="3482182"/>
            <a:ext cx="2143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77 Conector recto de flecha"/>
          <p:cNvCxnSpPr/>
          <p:nvPr/>
        </p:nvCxnSpPr>
        <p:spPr>
          <a:xfrm rot="5400000">
            <a:off x="6225733" y="32670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30 Rectángulo"/>
          <p:cNvSpPr/>
          <p:nvPr/>
        </p:nvSpPr>
        <p:spPr>
          <a:xfrm>
            <a:off x="7776720" y="4071938"/>
            <a:ext cx="1960563" cy="1874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PERFIL REAL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Selección la muestra de informantes e instrumentos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Aplicación de instrumentos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Análisis de datos</a:t>
            </a:r>
            <a:r>
              <a:rPr lang="es-MX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55 Rectángulo"/>
          <p:cNvSpPr/>
          <p:nvPr/>
        </p:nvSpPr>
        <p:spPr>
          <a:xfrm>
            <a:off x="2823720" y="4125913"/>
            <a:ext cx="2063750" cy="1874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PERFIL TEORICO IDEAL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Proceso de creación 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diseño del Marco Teórico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Selección  de  competencias docentes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Delimitación variables, confeccionar instrumentos y validarlos.</a:t>
            </a:r>
          </a:p>
        </p:txBody>
      </p:sp>
      <p:sp>
        <p:nvSpPr>
          <p:cNvPr id="30" name="32 Flecha izquierda, derecha y arriba"/>
          <p:cNvSpPr/>
          <p:nvPr/>
        </p:nvSpPr>
        <p:spPr>
          <a:xfrm rot="10800000">
            <a:off x="4887468" y="4666674"/>
            <a:ext cx="2786063" cy="1548387"/>
          </a:xfrm>
          <a:prstGeom prst="leftRightUpArrow">
            <a:avLst>
              <a:gd name="adj1" fmla="val 32745"/>
              <a:gd name="adj2" fmla="val 25000"/>
              <a:gd name="adj3" fmla="val 25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 anchorCtr="1">
            <a:scene3d>
              <a:camera prst="orthographicFront">
                <a:rot lat="20678828" lon="21267406" rev="5400000"/>
              </a:camera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1" name="41 CuadroTexto"/>
          <p:cNvSpPr txBox="1">
            <a:spLocks noChangeArrowheads="1"/>
          </p:cNvSpPr>
          <p:nvPr/>
        </p:nvSpPr>
        <p:spPr bwMode="auto">
          <a:xfrm>
            <a:off x="4990659" y="4779675"/>
            <a:ext cx="2571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EVALUACION</a:t>
            </a:r>
          </a:p>
          <a:p>
            <a:pPr algn="ctr"/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Comparación  y obtención de discrepancias</a:t>
            </a:r>
          </a:p>
        </p:txBody>
      </p:sp>
    </p:spTree>
    <p:extLst>
      <p:ext uri="{BB962C8B-B14F-4D97-AF65-F5344CB8AC3E}">
        <p14:creationId xmlns:p14="http://schemas.microsoft.com/office/powerpoint/2010/main" val="219793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7970065"/>
              </p:ext>
            </p:extLst>
          </p:nvPr>
        </p:nvGraphicFramePr>
        <p:xfrm>
          <a:off x="2750004" y="1074739"/>
          <a:ext cx="7431503" cy="4381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>
            <a:off x="1504012" y="6278472"/>
            <a:ext cx="9923489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es-MX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FIGURA 3. Competencias y unidades de competencias</a:t>
            </a:r>
            <a:endParaRPr lang="es-E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9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161</Words>
  <Application>Microsoft Office PowerPoint</Application>
  <PresentationFormat>Panorámica</PresentationFormat>
  <Paragraphs>50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SimSun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2015-03-14T19:51:16Z</dcterms:created>
  <dcterms:modified xsi:type="dcterms:W3CDTF">2015-03-14T19:58:05Z</dcterms:modified>
</cp:coreProperties>
</file>