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56" r:id="rId4"/>
    <p:sldId id="262" r:id="rId5"/>
    <p:sldId id="260" r:id="rId6"/>
    <p:sldId id="257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Énfasi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Estilo claro 1 - Énfasi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Énfasi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776" y="-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766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9058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294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764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503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702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496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023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499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628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64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8F651-5B16-CD47-A367-895D76A1C4E5}" type="datetimeFigureOut">
              <a:rPr lang="es-ES" smtClean="0"/>
              <a:t>28/07/16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31E8E-98F4-0D43-BF53-F50728F45E0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580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ángulo 23"/>
          <p:cNvSpPr/>
          <p:nvPr/>
        </p:nvSpPr>
        <p:spPr>
          <a:xfrm>
            <a:off x="1700099" y="3555547"/>
            <a:ext cx="1508015" cy="1269546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/>
          <p:cNvSpPr/>
          <p:nvPr/>
        </p:nvSpPr>
        <p:spPr>
          <a:xfrm>
            <a:off x="5695570" y="3555547"/>
            <a:ext cx="1508015" cy="1269546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/>
          <p:cNvSpPr/>
          <p:nvPr/>
        </p:nvSpPr>
        <p:spPr>
          <a:xfrm>
            <a:off x="2229227" y="1615065"/>
            <a:ext cx="1508015" cy="1269546"/>
          </a:xfrm>
          <a:prstGeom prst="rect">
            <a:avLst/>
          </a:prstGeom>
          <a:ln w="28575" cmpd="sng">
            <a:solidFill>
              <a:srgbClr val="00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5" name="Rectángulo 24"/>
          <p:cNvSpPr/>
          <p:nvPr/>
        </p:nvSpPr>
        <p:spPr>
          <a:xfrm>
            <a:off x="3737243" y="3555547"/>
            <a:ext cx="1640850" cy="1269548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   </a:t>
            </a:r>
            <a:r>
              <a:rPr lang="es-ES" dirty="0" smtClean="0"/>
              <a:t> 5+2*</a:t>
            </a:r>
            <a:endParaRPr lang="es-ES" dirty="0"/>
          </a:p>
        </p:txBody>
      </p:sp>
      <p:sp>
        <p:nvSpPr>
          <p:cNvPr id="26" name="Rectángulo 25"/>
          <p:cNvSpPr/>
          <p:nvPr/>
        </p:nvSpPr>
        <p:spPr>
          <a:xfrm>
            <a:off x="4743139" y="1615065"/>
            <a:ext cx="1508015" cy="1269546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2+1*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1</a:t>
            </a:r>
            <a:endParaRPr lang="es-ES" dirty="0"/>
          </a:p>
        </p:txBody>
      </p:sp>
      <p:sp>
        <p:nvSpPr>
          <p:cNvPr id="28" name="Rectángulo 27"/>
          <p:cNvSpPr/>
          <p:nvPr/>
        </p:nvSpPr>
        <p:spPr>
          <a:xfrm rot="10800000" flipV="1">
            <a:off x="5695569" y="3513712"/>
            <a:ext cx="1884194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               </a:t>
            </a:r>
            <a:r>
              <a:rPr lang="es-ES" dirty="0"/>
              <a:t>5</a:t>
            </a:r>
            <a:r>
              <a:rPr lang="ca-ES" dirty="0" smtClean="0">
                <a:effectLst/>
              </a:rPr>
              <a:t> </a:t>
            </a:r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r>
              <a:rPr lang="ca-ES" dirty="0" smtClean="0"/>
              <a:t>Baix </a:t>
            </a:r>
            <a:r>
              <a:rPr lang="ca-ES" dirty="0"/>
              <a:t>Empordà 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3737242" y="4825095"/>
            <a:ext cx="2215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/>
              <a:t> </a:t>
            </a:r>
            <a:r>
              <a:rPr lang="ca-ES" dirty="0" smtClean="0"/>
              <a:t>   Barcelona</a:t>
            </a:r>
            <a:endParaRPr lang="ca-ES" dirty="0"/>
          </a:p>
        </p:txBody>
      </p:sp>
      <p:cxnSp>
        <p:nvCxnSpPr>
          <p:cNvPr id="45" name="Conector recto de flecha 44"/>
          <p:cNvCxnSpPr/>
          <p:nvPr/>
        </p:nvCxnSpPr>
        <p:spPr>
          <a:xfrm flipH="1" flipV="1">
            <a:off x="2889014" y="2357551"/>
            <a:ext cx="1461997" cy="1773566"/>
          </a:xfrm>
          <a:prstGeom prst="straightConnector1">
            <a:avLst/>
          </a:prstGeom>
          <a:ln w="762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/>
          <p:nvPr/>
        </p:nvCxnSpPr>
        <p:spPr>
          <a:xfrm flipH="1">
            <a:off x="3208114" y="2161272"/>
            <a:ext cx="2169979" cy="32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ángulo 60"/>
          <p:cNvSpPr/>
          <p:nvPr/>
        </p:nvSpPr>
        <p:spPr>
          <a:xfrm>
            <a:off x="1256680" y="3770494"/>
            <a:ext cx="22620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             1</a:t>
            </a:r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/>
              <a:t> </a:t>
            </a:r>
            <a:r>
              <a:rPr lang="ca-ES" dirty="0" smtClean="0"/>
              <a:t>     Conca </a:t>
            </a:r>
            <a:r>
              <a:rPr lang="ca-ES" dirty="0"/>
              <a:t>de Barberà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1164082" y="674720"/>
            <a:ext cx="30292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/>
              <a:t> </a:t>
            </a:r>
            <a:r>
              <a:rPr lang="ca-ES" dirty="0" smtClean="0"/>
              <a:t>        </a:t>
            </a:r>
          </a:p>
          <a:p>
            <a:r>
              <a:rPr lang="ca-ES" dirty="0"/>
              <a:t> </a:t>
            </a:r>
            <a:r>
              <a:rPr lang="ca-ES" dirty="0" smtClean="0"/>
              <a:t>             </a:t>
            </a:r>
          </a:p>
          <a:p>
            <a:r>
              <a:rPr lang="ca-ES" dirty="0"/>
              <a:t> </a:t>
            </a:r>
            <a:r>
              <a:rPr lang="ca-ES" dirty="0" smtClean="0"/>
              <a:t>                   La Seu </a:t>
            </a:r>
            <a:r>
              <a:rPr lang="ca-ES" dirty="0"/>
              <a:t>d’Urgell</a:t>
            </a:r>
          </a:p>
        </p:txBody>
      </p:sp>
      <p:sp>
        <p:nvSpPr>
          <p:cNvPr id="63" name="Rectángulo 62"/>
          <p:cNvSpPr/>
          <p:nvPr/>
        </p:nvSpPr>
        <p:spPr>
          <a:xfrm rot="10800000" flipV="1">
            <a:off x="4537274" y="999264"/>
            <a:ext cx="17138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         </a:t>
            </a:r>
          </a:p>
          <a:p>
            <a:r>
              <a:rPr lang="ca-ES" dirty="0"/>
              <a:t> </a:t>
            </a:r>
            <a:r>
              <a:rPr lang="ca-ES" dirty="0" smtClean="0"/>
              <a:t>            UE</a:t>
            </a:r>
            <a:endParaRPr lang="ca-ES" dirty="0"/>
          </a:p>
        </p:txBody>
      </p:sp>
      <p:cxnSp>
        <p:nvCxnSpPr>
          <p:cNvPr id="89" name="Conector curvado 88"/>
          <p:cNvCxnSpPr/>
          <p:nvPr/>
        </p:nvCxnSpPr>
        <p:spPr>
          <a:xfrm rot="16200000" flipH="1">
            <a:off x="6178644" y="3954619"/>
            <a:ext cx="529193" cy="160942"/>
          </a:xfrm>
          <a:prstGeom prst="curvedConnector3">
            <a:avLst>
              <a:gd name="adj1" fmla="val 17500"/>
            </a:avLst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de flecha 99"/>
          <p:cNvCxnSpPr/>
          <p:nvPr/>
        </p:nvCxnSpPr>
        <p:spPr>
          <a:xfrm flipH="1">
            <a:off x="2229227" y="4458444"/>
            <a:ext cx="2056714" cy="0"/>
          </a:xfrm>
          <a:prstGeom prst="straightConnector1">
            <a:avLst/>
          </a:prstGeom>
          <a:ln w="5715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Rectángulo 104"/>
          <p:cNvSpPr/>
          <p:nvPr/>
        </p:nvSpPr>
        <p:spPr>
          <a:xfrm>
            <a:off x="4285941" y="3244334"/>
            <a:ext cx="80675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 smtClean="0"/>
              <a:t>         </a:t>
            </a:r>
            <a:endParaRPr lang="ca-ES" dirty="0"/>
          </a:p>
          <a:p>
            <a:r>
              <a:rPr lang="ca-ES" dirty="0" smtClean="0"/>
              <a:t>3    3</a:t>
            </a:r>
            <a:endParaRPr lang="ca-ES" dirty="0"/>
          </a:p>
        </p:txBody>
      </p:sp>
      <p:cxnSp>
        <p:nvCxnSpPr>
          <p:cNvPr id="106" name="Conector recto de flecha 105"/>
          <p:cNvCxnSpPr/>
          <p:nvPr/>
        </p:nvCxnSpPr>
        <p:spPr>
          <a:xfrm flipH="1">
            <a:off x="2645643" y="2526121"/>
            <a:ext cx="2732450" cy="1518668"/>
          </a:xfrm>
          <a:prstGeom prst="straightConnector1">
            <a:avLst/>
          </a:prstGeom>
          <a:ln w="127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cto de flecha 109"/>
          <p:cNvCxnSpPr/>
          <p:nvPr/>
        </p:nvCxnSpPr>
        <p:spPr>
          <a:xfrm>
            <a:off x="4901366" y="4458444"/>
            <a:ext cx="1774746" cy="0"/>
          </a:xfrm>
          <a:prstGeom prst="straightConnector1">
            <a:avLst/>
          </a:prstGeom>
          <a:ln w="5715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Rectángulo 118"/>
          <p:cNvSpPr/>
          <p:nvPr/>
        </p:nvSpPr>
        <p:spPr>
          <a:xfrm>
            <a:off x="2486904" y="1031925"/>
            <a:ext cx="22359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ca-ES" dirty="0" smtClean="0">
                <a:effectLst/>
              </a:rPr>
              <a:t> 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421170" y="3244334"/>
            <a:ext cx="1846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dirty="0"/>
          </a:p>
          <a:p>
            <a:r>
              <a:rPr lang="es-ES" dirty="0" smtClean="0"/>
              <a:t>   </a:t>
            </a:r>
            <a:r>
              <a:rPr lang="ca-ES" dirty="0" smtClean="0"/>
              <a:t> </a:t>
            </a:r>
            <a:endParaRPr lang="es-ES" dirty="0"/>
          </a:p>
        </p:txBody>
      </p:sp>
      <p:cxnSp>
        <p:nvCxnSpPr>
          <p:cNvPr id="27" name="Conector curvado 26"/>
          <p:cNvCxnSpPr/>
          <p:nvPr/>
        </p:nvCxnSpPr>
        <p:spPr>
          <a:xfrm rot="16200000" flipH="1">
            <a:off x="1863099" y="3954619"/>
            <a:ext cx="529193" cy="160942"/>
          </a:xfrm>
          <a:prstGeom prst="curvedConnector3">
            <a:avLst>
              <a:gd name="adj1" fmla="val -6499"/>
            </a:avLst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1371601" y="393701"/>
            <a:ext cx="6208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dirty="0" smtClean="0"/>
              <a:t>Figura 1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371600" y="3105834"/>
            <a:ext cx="5486400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pPr marL="285750" indent="-285750">
              <a:buFontTx/>
              <a:buChar char="•"/>
            </a:pPr>
            <a:r>
              <a:rPr lang="ca-ES" dirty="0" smtClean="0"/>
              <a:t>Moviments </a:t>
            </a:r>
            <a:r>
              <a:rPr lang="ca-ES" dirty="0"/>
              <a:t>de retorn de dones nascudes a la </a:t>
            </a:r>
            <a:r>
              <a:rPr lang="ca-ES" dirty="0" smtClean="0"/>
              <a:t>comarca</a:t>
            </a:r>
          </a:p>
        </p:txBody>
      </p:sp>
    </p:spTree>
    <p:extLst>
      <p:ext uri="{BB962C8B-B14F-4D97-AF65-F5344CB8AC3E}">
        <p14:creationId xmlns:p14="http://schemas.microsoft.com/office/powerpoint/2010/main" val="3649874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ángulo 23"/>
          <p:cNvSpPr/>
          <p:nvPr/>
        </p:nvSpPr>
        <p:spPr>
          <a:xfrm>
            <a:off x="1700099" y="3555547"/>
            <a:ext cx="1508015" cy="1269546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/>
          <p:cNvSpPr/>
          <p:nvPr/>
        </p:nvSpPr>
        <p:spPr>
          <a:xfrm>
            <a:off x="5695570" y="3555547"/>
            <a:ext cx="1508015" cy="1269546"/>
          </a:xfrm>
          <a:prstGeom prst="rect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/>
          <p:cNvSpPr/>
          <p:nvPr/>
        </p:nvSpPr>
        <p:spPr>
          <a:xfrm>
            <a:off x="3722866" y="3555547"/>
            <a:ext cx="1508015" cy="1269546"/>
          </a:xfrm>
          <a:prstGeom prst="rect">
            <a:avLst/>
          </a:prstGeom>
          <a:ln w="28575" cmpd="sng">
            <a:solidFill>
              <a:srgbClr val="00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5" name="Rectángulo 24"/>
          <p:cNvSpPr/>
          <p:nvPr/>
        </p:nvSpPr>
        <p:spPr>
          <a:xfrm>
            <a:off x="5524776" y="2330237"/>
            <a:ext cx="959318" cy="7441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      </a:t>
            </a:r>
            <a:endParaRPr lang="es-ES" dirty="0"/>
          </a:p>
        </p:txBody>
      </p:sp>
      <p:sp>
        <p:nvSpPr>
          <p:cNvPr id="28" name="Rectángulo 27"/>
          <p:cNvSpPr/>
          <p:nvPr/>
        </p:nvSpPr>
        <p:spPr>
          <a:xfrm rot="10800000" flipV="1">
            <a:off x="5695570" y="3513712"/>
            <a:ext cx="1169871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               </a:t>
            </a:r>
          </a:p>
          <a:p>
            <a:r>
              <a:rPr lang="es-ES" dirty="0"/>
              <a:t> </a:t>
            </a:r>
            <a:r>
              <a:rPr lang="es-ES" dirty="0" smtClean="0"/>
              <a:t>              </a:t>
            </a:r>
            <a:r>
              <a:rPr lang="es-ES" dirty="0"/>
              <a:t>5</a:t>
            </a:r>
            <a:r>
              <a:rPr lang="ca-ES" dirty="0" smtClean="0">
                <a:effectLst/>
              </a:rPr>
              <a:t> </a:t>
            </a:r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r>
              <a:rPr lang="ca-ES" dirty="0" smtClean="0"/>
              <a:t>Ulloa</a:t>
            </a:r>
            <a:endParaRPr lang="ca-ES" dirty="0"/>
          </a:p>
        </p:txBody>
      </p:sp>
      <p:sp>
        <p:nvSpPr>
          <p:cNvPr id="61" name="Rectángulo 60"/>
          <p:cNvSpPr/>
          <p:nvPr/>
        </p:nvSpPr>
        <p:spPr>
          <a:xfrm>
            <a:off x="1388962" y="3770494"/>
            <a:ext cx="20599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            </a:t>
            </a:r>
            <a:r>
              <a:rPr lang="ca-ES" dirty="0"/>
              <a:t>5</a:t>
            </a:r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/>
              <a:t> </a:t>
            </a:r>
            <a:r>
              <a:rPr lang="ca-ES" dirty="0" smtClean="0"/>
              <a:t>     </a:t>
            </a:r>
            <a:r>
              <a:rPr lang="ca-ES" dirty="0" err="1" smtClean="0"/>
              <a:t>Morrazo</a:t>
            </a:r>
            <a:endParaRPr lang="ca-ES" dirty="0"/>
          </a:p>
        </p:txBody>
      </p:sp>
      <p:sp>
        <p:nvSpPr>
          <p:cNvPr id="62" name="Rectángulo 61"/>
          <p:cNvSpPr/>
          <p:nvPr/>
        </p:nvSpPr>
        <p:spPr>
          <a:xfrm>
            <a:off x="3448916" y="4998692"/>
            <a:ext cx="3464229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endParaRPr lang="ca-ES" dirty="0"/>
          </a:p>
        </p:txBody>
      </p:sp>
      <p:cxnSp>
        <p:nvCxnSpPr>
          <p:cNvPr id="89" name="Conector curvado 88"/>
          <p:cNvCxnSpPr/>
          <p:nvPr/>
        </p:nvCxnSpPr>
        <p:spPr>
          <a:xfrm rot="16200000" flipH="1">
            <a:off x="6178645" y="4087193"/>
            <a:ext cx="529193" cy="160942"/>
          </a:xfrm>
          <a:prstGeom prst="curvedConnector3">
            <a:avLst>
              <a:gd name="adj1" fmla="val 17500"/>
            </a:avLst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Rectángulo 114"/>
          <p:cNvSpPr/>
          <p:nvPr/>
        </p:nvSpPr>
        <p:spPr>
          <a:xfrm>
            <a:off x="3837303" y="3244336"/>
            <a:ext cx="13935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r>
              <a:rPr lang="es-ES" dirty="0"/>
              <a:t> </a:t>
            </a:r>
            <a:r>
              <a:rPr lang="es-ES" dirty="0" smtClean="0"/>
              <a:t>        5</a:t>
            </a:r>
            <a:r>
              <a:rPr lang="ca-ES" dirty="0" smtClean="0">
                <a:effectLst/>
              </a:rPr>
              <a:t> </a:t>
            </a:r>
            <a:endParaRPr lang="es-ES" dirty="0"/>
          </a:p>
        </p:txBody>
      </p:sp>
      <p:sp>
        <p:nvSpPr>
          <p:cNvPr id="7" name="Rectángulo 6"/>
          <p:cNvSpPr/>
          <p:nvPr/>
        </p:nvSpPr>
        <p:spPr>
          <a:xfrm>
            <a:off x="4775200" y="370435"/>
            <a:ext cx="31369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sz="1100" dirty="0" smtClean="0"/>
          </a:p>
          <a:p>
            <a:endParaRPr lang="ca-ES" sz="1100" dirty="0"/>
          </a:p>
          <a:p>
            <a:r>
              <a:rPr lang="ca-ES" sz="1400" dirty="0" smtClean="0"/>
              <a:t>   </a:t>
            </a:r>
          </a:p>
          <a:p>
            <a:endParaRPr lang="ca-ES" sz="1400" dirty="0"/>
          </a:p>
          <a:p>
            <a:endParaRPr lang="ca-ES" sz="1400" dirty="0" smtClean="0"/>
          </a:p>
          <a:p>
            <a:endParaRPr lang="ca-ES" sz="1400" dirty="0"/>
          </a:p>
          <a:p>
            <a:endParaRPr lang="ca-ES" sz="1400" dirty="0" smtClean="0"/>
          </a:p>
          <a:p>
            <a:r>
              <a:rPr lang="ca-ES" sz="1400" dirty="0" smtClean="0"/>
              <a:t>             </a:t>
            </a:r>
          </a:p>
          <a:p>
            <a:r>
              <a:rPr lang="ca-ES" sz="1400" dirty="0"/>
              <a:t> </a:t>
            </a:r>
            <a:r>
              <a:rPr lang="ca-ES" sz="1400" dirty="0" smtClean="0"/>
              <a:t>                </a:t>
            </a:r>
            <a:r>
              <a:rPr lang="ca-ES" sz="1600" dirty="0" smtClean="0"/>
              <a:t>La Corunya                  </a:t>
            </a:r>
            <a:endParaRPr lang="ca-ES" sz="1600" dirty="0"/>
          </a:p>
        </p:txBody>
      </p:sp>
      <p:sp>
        <p:nvSpPr>
          <p:cNvPr id="8" name="Rectángulo 7"/>
          <p:cNvSpPr/>
          <p:nvPr/>
        </p:nvSpPr>
        <p:spPr>
          <a:xfrm rot="10800000" flipH="1" flipV="1">
            <a:off x="3448915" y="4979892"/>
            <a:ext cx="23745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r>
              <a:rPr lang="ca-ES" dirty="0"/>
              <a:t> </a:t>
            </a:r>
            <a:r>
              <a:rPr lang="ca-ES" dirty="0" smtClean="0"/>
              <a:t>      </a:t>
            </a:r>
            <a:endParaRPr lang="ca-ES" sz="1400" dirty="0"/>
          </a:p>
        </p:txBody>
      </p:sp>
      <p:cxnSp>
        <p:nvCxnSpPr>
          <p:cNvPr id="37" name="Conector recto de flecha 36"/>
          <p:cNvCxnSpPr/>
          <p:nvPr/>
        </p:nvCxnSpPr>
        <p:spPr>
          <a:xfrm>
            <a:off x="6110394" y="2769132"/>
            <a:ext cx="112606" cy="1001362"/>
          </a:xfrm>
          <a:prstGeom prst="straightConnector1">
            <a:avLst/>
          </a:prstGeom>
          <a:ln w="1905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ector curvado 42"/>
          <p:cNvCxnSpPr/>
          <p:nvPr/>
        </p:nvCxnSpPr>
        <p:spPr>
          <a:xfrm rot="16200000" flipH="1">
            <a:off x="1723217" y="4087193"/>
            <a:ext cx="529193" cy="160942"/>
          </a:xfrm>
          <a:prstGeom prst="curvedConnector3">
            <a:avLst>
              <a:gd name="adj1" fmla="val 17500"/>
            </a:avLst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ángulo 50"/>
          <p:cNvSpPr/>
          <p:nvPr/>
        </p:nvSpPr>
        <p:spPr>
          <a:xfrm>
            <a:off x="5230881" y="2503021"/>
            <a:ext cx="2460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            1                                  </a:t>
            </a:r>
            <a:endParaRPr lang="ca-ES" dirty="0"/>
          </a:p>
        </p:txBody>
      </p:sp>
      <p:sp>
        <p:nvSpPr>
          <p:cNvPr id="52" name="Rectángulo 51"/>
          <p:cNvSpPr/>
          <p:nvPr/>
        </p:nvSpPr>
        <p:spPr>
          <a:xfrm rot="10800000" flipV="1">
            <a:off x="3568700" y="4923296"/>
            <a:ext cx="12065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smtClean="0"/>
              <a:t>   O </a:t>
            </a:r>
            <a:r>
              <a:rPr lang="ca-ES" dirty="0" err="1"/>
              <a:t>Sar</a:t>
            </a:r>
            <a:r>
              <a:rPr lang="ca-ES" dirty="0" smtClean="0">
                <a:effectLst/>
              </a:rPr>
              <a:t> </a:t>
            </a:r>
            <a:endParaRPr lang="es-ES" dirty="0"/>
          </a:p>
        </p:txBody>
      </p:sp>
      <p:cxnSp>
        <p:nvCxnSpPr>
          <p:cNvPr id="22" name="Conector curvado 21"/>
          <p:cNvCxnSpPr/>
          <p:nvPr/>
        </p:nvCxnSpPr>
        <p:spPr>
          <a:xfrm rot="16200000" flipH="1">
            <a:off x="4015489" y="4087194"/>
            <a:ext cx="529193" cy="160942"/>
          </a:xfrm>
          <a:prstGeom prst="curvedConnector3">
            <a:avLst>
              <a:gd name="adj1" fmla="val 17500"/>
            </a:avLst>
          </a:prstGeom>
          <a:ln w="381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1498600" y="749300"/>
            <a:ext cx="61924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pPr algn="just"/>
            <a:r>
              <a:rPr lang="ca-ES" dirty="0" smtClean="0"/>
              <a:t>Figura 2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07726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957080"/>
              </p:ext>
            </p:extLst>
          </p:nvPr>
        </p:nvGraphicFramePr>
        <p:xfrm>
          <a:off x="698498" y="1295397"/>
          <a:ext cx="7747002" cy="4627605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91167"/>
                <a:gridCol w="1291167"/>
                <a:gridCol w="1291167"/>
                <a:gridCol w="1291167"/>
                <a:gridCol w="1291167"/>
                <a:gridCol w="1291167"/>
              </a:tblGrid>
              <a:tr h="574203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Després de 1980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1970/79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1960/69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200" dirty="0">
                          <a:solidFill>
                            <a:schemeClr val="bg1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1950/59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     %</a:t>
                      </a:r>
                      <a:endParaRPr lang="es-ES" dirty="0"/>
                    </a:p>
                  </a:txBody>
                  <a:tcPr/>
                </a:tc>
              </a:tr>
              <a:tr h="574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Alt Urgell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30 </a:t>
                      </a:r>
                    </a:p>
                  </a:txBody>
                  <a:tcPr marL="68580" marR="68580" marT="0" marB="0"/>
                </a:tc>
              </a:tr>
              <a:tr h="5855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Conca</a:t>
                      </a:r>
                      <a:r>
                        <a:rPr lang="ca-ES" sz="14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 de Barbarà</a:t>
                      </a:r>
                      <a:endParaRPr lang="ca-ES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ES" sz="14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60 </a:t>
                      </a:r>
                    </a:p>
                  </a:txBody>
                  <a:tcPr marL="68580" marR="68580" marT="0" marB="0"/>
                </a:tc>
              </a:tr>
              <a:tr h="5855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Baix Empordà </a:t>
                      </a:r>
                      <a:endParaRPr lang="ca-ES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70 </a:t>
                      </a:r>
                    </a:p>
                  </a:txBody>
                  <a:tcPr marL="68580" marR="68580" marT="0" marB="0"/>
                </a:tc>
              </a:tr>
              <a:tr h="574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Morrazo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/>
                </a:tc>
              </a:tr>
              <a:tr h="574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O Sar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s-ES" sz="140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100 </a:t>
                      </a:r>
                    </a:p>
                  </a:txBody>
                  <a:tcPr marL="68580" marR="68580" marT="0" marB="0"/>
                </a:tc>
              </a:tr>
              <a:tr h="574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Ulloa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/>
                </a:tc>
              </a:tr>
              <a:tr h="5855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Total </a:t>
                      </a:r>
                      <a:r>
                        <a:rPr lang="ca-ES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dones</a:t>
                      </a:r>
                      <a:endParaRPr lang="ca-ES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75%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明朝"/>
                          <a:cs typeface="Times New Roman"/>
                        </a:rPr>
                        <a:t>(45 dones)</a:t>
                      </a:r>
                      <a:endParaRPr lang="ca-ES" sz="1400" dirty="0">
                        <a:solidFill>
                          <a:schemeClr val="tx1"/>
                        </a:solidFill>
                        <a:effectLst/>
                        <a:latin typeface="+mj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698499" y="393701"/>
            <a:ext cx="77470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1600" b="1" dirty="0" smtClean="0"/>
              <a:t>Taula 1 </a:t>
            </a:r>
            <a:endParaRPr lang="ca-ES" sz="1600" dirty="0"/>
          </a:p>
        </p:txBody>
      </p:sp>
    </p:spTree>
    <p:extLst>
      <p:ext uri="{BB962C8B-B14F-4D97-AF65-F5344CB8AC3E}">
        <p14:creationId xmlns:p14="http://schemas.microsoft.com/office/powerpoint/2010/main" val="406659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845387"/>
              </p:ext>
            </p:extLst>
          </p:nvPr>
        </p:nvGraphicFramePr>
        <p:xfrm>
          <a:off x="457201" y="1600200"/>
          <a:ext cx="7658098" cy="38734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94014"/>
                <a:gridCol w="1094014"/>
                <a:gridCol w="1094014"/>
                <a:gridCol w="1094014"/>
                <a:gridCol w="1094014"/>
                <a:gridCol w="1094014"/>
                <a:gridCol w="1094014"/>
              </a:tblGrid>
              <a:tr h="553357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Menys de 5 anys</a:t>
                      </a:r>
                      <a:endParaRPr lang="ca-E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De 6 a 10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De 10 a 15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De 16 a 20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De 21 a 25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Més de 25</a:t>
                      </a:r>
                      <a:endParaRPr lang="ca-E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Alt Urgell</a:t>
                      </a:r>
                      <a:endParaRPr lang="ca-E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 err="1">
                          <a:effectLst/>
                        </a:rPr>
                        <a:t>R</a:t>
                      </a:r>
                      <a:r>
                        <a:rPr lang="ca-ES" sz="1100" dirty="0">
                          <a:effectLst/>
                        </a:rPr>
                        <a:t> (c)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 R R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Baix Empordà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C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TA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C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C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Conca de </a:t>
                      </a:r>
                      <a:r>
                        <a:rPr lang="ca-ES" sz="1100" dirty="0" smtClean="0">
                          <a:effectLst/>
                        </a:rPr>
                        <a:t>Barberà</a:t>
                      </a:r>
                      <a:endParaRPr lang="ca-E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T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Morrazo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RT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T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C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C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O Sar</a:t>
                      </a:r>
                      <a:endParaRPr lang="ca-ES" sz="12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C C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C C </a:t>
                      </a:r>
                      <a:r>
                        <a:rPr lang="ca-ES" sz="1100" dirty="0" smtClean="0">
                          <a:effectLst/>
                        </a:rPr>
                        <a:t>C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33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Ulloa</a:t>
                      </a:r>
                      <a:endParaRPr lang="ca-ES" sz="12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OO</a:t>
                      </a:r>
                      <a:endParaRPr lang="ca-ES" sz="1200" b="1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 smtClean="0">
                          <a:effectLst/>
                        </a:rPr>
                        <a:t>OO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C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2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457200" y="571500"/>
            <a:ext cx="8039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dirty="0" smtClean="0"/>
              <a:t>Taula 2</a:t>
            </a:r>
            <a:endParaRPr lang="ca-ES" b="1" dirty="0"/>
          </a:p>
        </p:txBody>
      </p:sp>
      <p:sp>
        <p:nvSpPr>
          <p:cNvPr id="2" name="Rectángulo 1"/>
          <p:cNvSpPr/>
          <p:nvPr/>
        </p:nvSpPr>
        <p:spPr>
          <a:xfrm>
            <a:off x="368300" y="5473699"/>
            <a:ext cx="7912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 err="1" smtClean="0"/>
              <a:t>R</a:t>
            </a:r>
            <a:r>
              <a:rPr lang="ca-ES" dirty="0" smtClean="0"/>
              <a:t> </a:t>
            </a:r>
            <a:r>
              <a:rPr lang="ca-ES" dirty="0"/>
              <a:t>(retorn</a:t>
            </a:r>
            <a:r>
              <a:rPr lang="ca-ES" dirty="0" smtClean="0"/>
              <a:t>) </a:t>
            </a:r>
            <a:r>
              <a:rPr lang="ca-ES" dirty="0" err="1"/>
              <a:t>T</a:t>
            </a:r>
            <a:r>
              <a:rPr lang="ca-ES" dirty="0"/>
              <a:t> (treball) C (matrimoni o parella</a:t>
            </a:r>
            <a:r>
              <a:rPr lang="ca-ES" dirty="0" smtClean="0"/>
              <a:t>);  </a:t>
            </a:r>
            <a:r>
              <a:rPr lang="ca-ES" dirty="0"/>
              <a:t>O (opció)  A (altres motius</a:t>
            </a:r>
            <a:r>
              <a:rPr lang="ca-ES" dirty="0" smtClean="0"/>
              <a:t>)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099472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364901"/>
              </p:ext>
            </p:extLst>
          </p:nvPr>
        </p:nvGraphicFramePr>
        <p:xfrm>
          <a:off x="1142994" y="860997"/>
          <a:ext cx="7353306" cy="526703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451102"/>
                <a:gridCol w="2451102"/>
                <a:gridCol w="1225551"/>
                <a:gridCol w="1225551"/>
              </a:tblGrid>
              <a:tr h="576565"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Llocs</a:t>
                      </a:r>
                      <a:r>
                        <a:rPr lang="ca-ES" sz="1200" baseline="0" noProof="0" dirty="0" smtClean="0"/>
                        <a:t> on han fet </a:t>
                      </a:r>
                      <a:r>
                        <a:rPr lang="ca-ES" sz="1200" noProof="0" dirty="0" smtClean="0"/>
                        <a:t>estudis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Nombre</a:t>
                      </a:r>
                      <a:r>
                        <a:rPr lang="ca-ES" sz="1200" baseline="0" noProof="0" dirty="0" smtClean="0"/>
                        <a:t> de llocs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Nombre de dones</a:t>
                      </a:r>
                      <a:endParaRPr lang="ca-ES" sz="1200" noProof="0" dirty="0"/>
                    </a:p>
                  </a:txBody>
                  <a:tcPr/>
                </a:tc>
              </a:tr>
              <a:tr h="627069"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Alt</a:t>
                      </a:r>
                      <a:r>
                        <a:rPr lang="ca-ES" sz="1200" baseline="0" noProof="0" dirty="0" smtClean="0"/>
                        <a:t> Urgell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Barcelona</a:t>
                      </a:r>
                    </a:p>
                    <a:p>
                      <a:r>
                        <a:rPr lang="ca-ES" sz="1200" noProof="0" dirty="0" smtClean="0"/>
                        <a:t>Bèlgica</a:t>
                      </a:r>
                    </a:p>
                    <a:p>
                      <a:r>
                        <a:rPr lang="ca-ES" sz="1200" noProof="0" dirty="0" smtClean="0"/>
                        <a:t>Anglaterra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3</a:t>
                      </a:r>
                    </a:p>
                    <a:p>
                      <a:r>
                        <a:rPr lang="ca-ES" sz="1200" noProof="0" dirty="0" smtClean="0"/>
                        <a:t>2</a:t>
                      </a:r>
                    </a:p>
                    <a:p>
                      <a:r>
                        <a:rPr lang="ca-ES" sz="1200" noProof="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3</a:t>
                      </a:r>
                    </a:p>
                  </a:txBody>
                  <a:tcPr/>
                </a:tc>
              </a:tr>
              <a:tr h="816033"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Conca de Barberà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Barcelona</a:t>
                      </a:r>
                    </a:p>
                    <a:p>
                      <a:r>
                        <a:rPr lang="ca-ES" sz="1200" noProof="0" dirty="0" smtClean="0"/>
                        <a:t>Tarragona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4</a:t>
                      </a:r>
                    </a:p>
                    <a:p>
                      <a:r>
                        <a:rPr lang="ca-ES" sz="1200" noProof="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6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noProof="0" dirty="0" smtClean="0"/>
                        <a:t>(1 no </a:t>
                      </a:r>
                      <a:r>
                        <a:rPr lang="ca-ES" sz="1200" baseline="0" noProof="0" dirty="0" smtClean="0"/>
                        <a:t> estudis superiors) </a:t>
                      </a:r>
                      <a:endParaRPr lang="ca-ES" sz="1200" noProof="0" dirty="0" smtClean="0"/>
                    </a:p>
                    <a:p>
                      <a:endParaRPr lang="ca-ES" sz="1200" noProof="0" dirty="0" smtClean="0"/>
                    </a:p>
                  </a:txBody>
                  <a:tcPr/>
                </a:tc>
              </a:tr>
              <a:tr h="806231"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Baix Empordà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Barcelona</a:t>
                      </a:r>
                    </a:p>
                    <a:p>
                      <a:r>
                        <a:rPr lang="ca-ES" sz="1200" noProof="0" dirty="0" smtClean="0"/>
                        <a:t>Girona</a:t>
                      </a:r>
                    </a:p>
                    <a:p>
                      <a:r>
                        <a:rPr lang="ca-ES" sz="1200" noProof="0" dirty="0" smtClean="0"/>
                        <a:t>Tarragona</a:t>
                      </a:r>
                    </a:p>
                    <a:p>
                      <a:r>
                        <a:rPr lang="ca-ES" sz="1200" noProof="0" dirty="0" smtClean="0"/>
                        <a:t>Xile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3</a:t>
                      </a:r>
                    </a:p>
                    <a:p>
                      <a:r>
                        <a:rPr lang="ca-ES" sz="1200" noProof="0" dirty="0" smtClean="0"/>
                        <a:t>5</a:t>
                      </a:r>
                    </a:p>
                    <a:p>
                      <a:r>
                        <a:rPr lang="ca-ES" sz="1200" noProof="0" dirty="0" smtClean="0"/>
                        <a:t>1</a:t>
                      </a:r>
                    </a:p>
                    <a:p>
                      <a:r>
                        <a:rPr lang="ca-ES" sz="1200" noProof="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7</a:t>
                      </a:r>
                    </a:p>
                  </a:txBody>
                  <a:tcPr/>
                </a:tc>
              </a:tr>
              <a:tr h="758545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Morrazo 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Santiago </a:t>
                      </a:r>
                    </a:p>
                    <a:p>
                      <a:r>
                        <a:rPr lang="es-ES" sz="1200" dirty="0" smtClean="0"/>
                        <a:t>Coruña</a:t>
                      </a:r>
                    </a:p>
                    <a:p>
                      <a:r>
                        <a:rPr lang="es-ES" sz="1200" dirty="0" smtClean="0"/>
                        <a:t>Vigo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6</a:t>
                      </a:r>
                    </a:p>
                    <a:p>
                      <a:r>
                        <a:rPr lang="es-ES" sz="1200" dirty="0" smtClean="0"/>
                        <a:t>1</a:t>
                      </a:r>
                    </a:p>
                    <a:p>
                      <a:r>
                        <a:rPr lang="es-ES" sz="12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noProof="0" dirty="0" smtClean="0"/>
                        <a:t>10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baseline="0" noProof="0" dirty="0" smtClean="0"/>
                        <a:t>(4 </a:t>
                      </a:r>
                      <a:r>
                        <a:rPr lang="ca-ES" sz="1200" noProof="0" dirty="0" smtClean="0"/>
                        <a:t> no </a:t>
                      </a:r>
                      <a:r>
                        <a:rPr lang="ca-ES" sz="1200" baseline="0" noProof="0" dirty="0" smtClean="0"/>
                        <a:t> estudis superiors) </a:t>
                      </a:r>
                      <a:endParaRPr lang="ca-ES" sz="1200" noProof="0" dirty="0" smtClean="0"/>
                    </a:p>
                  </a:txBody>
                  <a:tcPr/>
                </a:tc>
              </a:tr>
              <a:tr h="806231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O </a:t>
                      </a:r>
                      <a:r>
                        <a:rPr lang="es-ES" sz="1200" dirty="0" err="1" smtClean="0"/>
                        <a:t>Sar</a:t>
                      </a:r>
                      <a:r>
                        <a:rPr lang="es-ES" sz="1200" dirty="0" smtClean="0"/>
                        <a:t> 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Santiago 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10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noProof="0" dirty="0" smtClean="0"/>
                        <a:t>(6 no estudis superior)</a:t>
                      </a:r>
                    </a:p>
                    <a:p>
                      <a:endParaRPr lang="ca-ES" sz="1200" noProof="0" dirty="0"/>
                    </a:p>
                  </a:txBody>
                  <a:tcPr/>
                </a:tc>
              </a:tr>
              <a:tr h="806231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Ulloa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Santiago</a:t>
                      </a:r>
                    </a:p>
                    <a:p>
                      <a:r>
                        <a:rPr lang="es-ES" sz="1200" dirty="0" smtClean="0"/>
                        <a:t>Madrid</a:t>
                      </a:r>
                    </a:p>
                    <a:p>
                      <a:r>
                        <a:rPr lang="es-ES" sz="1200" dirty="0" smtClean="0"/>
                        <a:t>Londres</a:t>
                      </a:r>
                    </a:p>
                    <a:p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6</a:t>
                      </a:r>
                    </a:p>
                    <a:p>
                      <a:r>
                        <a:rPr lang="es-ES" sz="1200" dirty="0" smtClean="0"/>
                        <a:t>1</a:t>
                      </a:r>
                    </a:p>
                    <a:p>
                      <a:r>
                        <a:rPr lang="es-ES" sz="1200" smtClean="0"/>
                        <a:t>1</a:t>
                      </a:r>
                      <a:endParaRPr lang="es-ES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200" noProof="0" dirty="0" smtClean="0"/>
                        <a:t>9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smtClean="0"/>
                        <a:t>(3 n</a:t>
                      </a:r>
                      <a:r>
                        <a:rPr lang="ca-ES" sz="1200" noProof="0" dirty="0" smtClean="0"/>
                        <a:t>o estudis superiors)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200" noProof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939800" y="165102"/>
            <a:ext cx="75565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a-ES" sz="1600" b="1" dirty="0" smtClean="0"/>
              <a:t>Taula 3</a:t>
            </a:r>
          </a:p>
          <a:p>
            <a:pPr algn="just"/>
            <a:endParaRPr lang="ca-ES" sz="1600" dirty="0"/>
          </a:p>
        </p:txBody>
      </p:sp>
    </p:spTree>
    <p:extLst>
      <p:ext uri="{BB962C8B-B14F-4D97-AF65-F5344CB8AC3E}">
        <p14:creationId xmlns:p14="http://schemas.microsoft.com/office/powerpoint/2010/main" val="245111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762174"/>
              </p:ext>
            </p:extLst>
          </p:nvPr>
        </p:nvGraphicFramePr>
        <p:xfrm>
          <a:off x="1003292" y="986830"/>
          <a:ext cx="6896108" cy="486890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163"/>
                <a:gridCol w="792163"/>
                <a:gridCol w="792163"/>
                <a:gridCol w="792163"/>
                <a:gridCol w="792163"/>
                <a:gridCol w="792163"/>
                <a:gridCol w="885826"/>
                <a:gridCol w="1257304"/>
              </a:tblGrid>
              <a:tr h="88029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Comerç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Sanitat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Educació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Agricultura/rural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Indústria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Innovació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Administració</a:t>
                      </a:r>
                      <a:endParaRPr lang="ca-ES" sz="1200" noProof="0" dirty="0"/>
                    </a:p>
                  </a:txBody>
                  <a:tcPr/>
                </a:tc>
              </a:tr>
              <a:tr h="616206"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Alt</a:t>
                      </a:r>
                      <a:r>
                        <a:rPr lang="ca-ES" sz="1200" baseline="0" noProof="0" dirty="0" smtClean="0"/>
                        <a:t> Urgell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1144383"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Conca de </a:t>
                      </a:r>
                    </a:p>
                    <a:p>
                      <a:r>
                        <a:rPr lang="ca-ES" sz="1200" noProof="0" dirty="0" smtClean="0"/>
                        <a:t>Barberà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 (1*)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880295">
                <a:tc>
                  <a:txBody>
                    <a:bodyPr/>
                    <a:lstStyle/>
                    <a:p>
                      <a:r>
                        <a:rPr lang="ca-ES" sz="1200" noProof="0" dirty="0" smtClean="0"/>
                        <a:t>Baix Empordà</a:t>
                      </a:r>
                      <a:endParaRPr lang="ca-ES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/>
                </a:tc>
              </a:tr>
              <a:tr h="616206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Morrazo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 (1*)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 (2*)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1*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/>
                </a:tc>
              </a:tr>
              <a:tr h="357008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O </a:t>
                      </a:r>
                      <a:r>
                        <a:rPr lang="es-ES" sz="1200" dirty="0" err="1" smtClean="0"/>
                        <a:t>Sar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2*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 (3*)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1*</a:t>
                      </a:r>
                      <a:endParaRPr lang="es-ES" dirty="0"/>
                    </a:p>
                  </a:txBody>
                  <a:tcPr/>
                </a:tc>
              </a:tr>
              <a:tr h="357008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Ulloa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 (2*)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 (1*)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977896" y="1"/>
            <a:ext cx="692150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a-ES" dirty="0" smtClean="0"/>
          </a:p>
          <a:p>
            <a:pPr algn="just"/>
            <a:r>
              <a:rPr lang="ca-ES" sz="1600" b="1" dirty="0" smtClean="0">
                <a:latin typeface="+mj-lt"/>
              </a:rPr>
              <a:t>Taula 4</a:t>
            </a:r>
            <a:endParaRPr lang="ca-ES" sz="1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98743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2387</TotalTime>
  <Words>377</Words>
  <Application>Microsoft Macintosh PowerPoint</Application>
  <PresentationFormat>Presentación en pantalla (4:3)</PresentationFormat>
  <Paragraphs>271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UDG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 SALAMAÑA</dc:creator>
  <cp:lastModifiedBy>Jordi Lacruz</cp:lastModifiedBy>
  <cp:revision>82</cp:revision>
  <dcterms:created xsi:type="dcterms:W3CDTF">2016-05-19T13:53:52Z</dcterms:created>
  <dcterms:modified xsi:type="dcterms:W3CDTF">2016-07-28T07:12:49Z</dcterms:modified>
</cp:coreProperties>
</file>