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1"/>
    <p:restoredTop sz="94674"/>
  </p:normalViewPr>
  <p:slideViewPr>
    <p:cSldViewPr snapToGrid="0">
      <p:cViewPr>
        <p:scale>
          <a:sx n="118" d="100"/>
          <a:sy n="118" d="100"/>
        </p:scale>
        <p:origin x="216" y="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02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416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987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8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941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9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14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90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86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346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419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4BF2E-F5AA-4FCD-B567-C4A5F5D38151}" type="datetimeFigureOut">
              <a:rPr lang="es-ES" smtClean="0"/>
              <a:t>29/3/19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73088-A659-46FC-BC9A-EF0EEC30D50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2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41444" y="1910686"/>
            <a:ext cx="4339988" cy="3841845"/>
          </a:xfrm>
          <a:prstGeom prst="rect">
            <a:avLst/>
          </a:prstGeom>
          <a:ln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u="sng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Advantages</a:t>
            </a:r>
          </a:p>
          <a:p>
            <a:pPr algn="just"/>
            <a:endParaRPr lang="en-GB" sz="1600" u="sng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Flow regularity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Lower </a:t>
            </a: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cost than other 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Environmental benefits (ecological flows)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Generation of resources, 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saving </a:t>
            </a: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higher quality 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water </a:t>
            </a: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for priority 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Quality water on demand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5719547" y="3312993"/>
            <a:ext cx="1869744" cy="103722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WATER REUSE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327406" y="1910687"/>
            <a:ext cx="3396020" cy="38418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u="sng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Disadvantages</a:t>
            </a:r>
          </a:p>
          <a:p>
            <a:pPr algn="ctr"/>
            <a:endParaRPr lang="es-ES" sz="1600" u="sng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Lack of specific regulations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Lack of control to ensure quality (sanitary terms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Social </a:t>
            </a: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reticence (public acceptance and stakeholders interest)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New pollutants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Flecha izquierda y derecha 6"/>
          <p:cNvSpPr/>
          <p:nvPr/>
        </p:nvSpPr>
        <p:spPr>
          <a:xfrm>
            <a:off x="4981432" y="3729247"/>
            <a:ext cx="738115" cy="204717"/>
          </a:xfrm>
          <a:prstGeom prst="left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8" name="Flecha izquierda y derecha 7"/>
          <p:cNvSpPr/>
          <p:nvPr/>
        </p:nvSpPr>
        <p:spPr>
          <a:xfrm>
            <a:off x="7589291" y="3729247"/>
            <a:ext cx="738115" cy="204717"/>
          </a:xfrm>
          <a:prstGeom prst="left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93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743200" y="1937978"/>
            <a:ext cx="2265528" cy="13784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 smtClean="0">
                <a:latin typeface="Helvetica" charset="0"/>
                <a:ea typeface="Helvetica" charset="0"/>
                <a:cs typeface="Helvetica" charset="0"/>
              </a:rPr>
              <a:t>PRE-TREATMENT</a:t>
            </a:r>
          </a:p>
          <a:p>
            <a:pPr algn="ctr"/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Sediment Screening, Grit </a:t>
            </a:r>
            <a:r>
              <a:rPr lang="en-GB" sz="1400" dirty="0">
                <a:latin typeface="Helvetica" charset="0"/>
                <a:ea typeface="Helvetica" charset="0"/>
                <a:cs typeface="Helvetica" charset="0"/>
              </a:rPr>
              <a:t>R</a:t>
            </a:r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emoval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8" name="Flecha a la derecha con muesca 7"/>
          <p:cNvSpPr/>
          <p:nvPr/>
        </p:nvSpPr>
        <p:spPr>
          <a:xfrm>
            <a:off x="5008728" y="2538477"/>
            <a:ext cx="439003" cy="259307"/>
          </a:xfrm>
          <a:prstGeom prst="notch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9" name="Flecha a la derecha con muesca 8"/>
          <p:cNvSpPr/>
          <p:nvPr/>
        </p:nvSpPr>
        <p:spPr>
          <a:xfrm>
            <a:off x="7713259" y="2511186"/>
            <a:ext cx="439003" cy="259307"/>
          </a:xfrm>
          <a:prstGeom prst="notch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447731" y="1951628"/>
            <a:ext cx="2265528" cy="13784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 smtClean="0">
                <a:latin typeface="Helvetica" charset="0"/>
                <a:ea typeface="Helvetica" charset="0"/>
                <a:cs typeface="Helvetica" charset="0"/>
              </a:rPr>
              <a:t>FILTRATION SYSTEMS</a:t>
            </a:r>
          </a:p>
          <a:p>
            <a:pPr algn="ctr"/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Membrane,</a:t>
            </a:r>
          </a:p>
          <a:p>
            <a:pPr algn="ctr"/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Sand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8152262" y="1951628"/>
            <a:ext cx="2265528" cy="13784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 smtClean="0">
                <a:latin typeface="Helvetica" charset="0"/>
                <a:ea typeface="Helvetica" charset="0"/>
                <a:cs typeface="Helvetica" charset="0"/>
              </a:rPr>
              <a:t>DISINFECTION</a:t>
            </a:r>
          </a:p>
          <a:p>
            <a:pPr algn="ctr"/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UV, Chlorination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4" name="Flecha a la derecha con muesca 13"/>
          <p:cNvSpPr/>
          <p:nvPr/>
        </p:nvSpPr>
        <p:spPr>
          <a:xfrm>
            <a:off x="2258703" y="2538477"/>
            <a:ext cx="439003" cy="259307"/>
          </a:xfrm>
          <a:prstGeom prst="notch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941696" y="2488831"/>
            <a:ext cx="1362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Wastewater</a:t>
            </a:r>
            <a:endParaRPr lang="en-GB" sz="15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7" name="Flecha abajo 16"/>
          <p:cNvSpPr/>
          <p:nvPr/>
        </p:nvSpPr>
        <p:spPr>
          <a:xfrm>
            <a:off x="9526137" y="3311785"/>
            <a:ext cx="166046" cy="115103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8802806" y="4462818"/>
            <a:ext cx="1614984" cy="90757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latin typeface="Helvetica" charset="0"/>
                <a:ea typeface="Helvetica" charset="0"/>
                <a:cs typeface="Helvetica" charset="0"/>
              </a:rPr>
              <a:t>Reverse Osmosis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1" name="Flecha izquierda 20"/>
          <p:cNvSpPr/>
          <p:nvPr/>
        </p:nvSpPr>
        <p:spPr>
          <a:xfrm>
            <a:off x="6823881" y="4813396"/>
            <a:ext cx="1978926" cy="206421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Flecha doblada hacia arriba 21"/>
          <p:cNvSpPr/>
          <p:nvPr/>
        </p:nvSpPr>
        <p:spPr>
          <a:xfrm rot="5400000" flipV="1">
            <a:off x="7326539" y="2809129"/>
            <a:ext cx="1151033" cy="2156346"/>
          </a:xfrm>
          <a:prstGeom prst="bentUpArrow">
            <a:avLst>
              <a:gd name="adj1" fmla="val 8018"/>
              <a:gd name="adj2" fmla="val 8485"/>
              <a:gd name="adj3" fmla="val 84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3900985" y="4064902"/>
            <a:ext cx="2922895" cy="114641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500" b="1" dirty="0" smtClean="0">
                <a:latin typeface="Helvetica" charset="0"/>
                <a:ea typeface="Helvetica" charset="0"/>
                <a:cs typeface="Helvetica" charset="0"/>
              </a:rPr>
              <a:t>RECLAIMED WATER</a:t>
            </a:r>
            <a:endParaRPr lang="en-GB" sz="1500" b="1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873457" y="968991"/>
            <a:ext cx="9840035" cy="48586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27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/>
          <p:cNvSpPr/>
          <p:nvPr/>
        </p:nvSpPr>
        <p:spPr>
          <a:xfrm>
            <a:off x="2733675" y="5467694"/>
            <a:ext cx="6668525" cy="217343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Helvetica" charset="0"/>
                <a:ea typeface="Helvetica" charset="0"/>
                <a:cs typeface="Helvetica" charset="0"/>
              </a:rPr>
              <a:t>Public acceptance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9595262" y="1036837"/>
            <a:ext cx="217478" cy="4238548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GB" sz="1400" dirty="0">
                <a:latin typeface="Helvetica" charset="0"/>
                <a:ea typeface="Helvetica" charset="0"/>
                <a:cs typeface="Helvetica" charset="0"/>
              </a:rPr>
              <a:t>Degree of human contact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9477375" y="5419047"/>
            <a:ext cx="572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Low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2160134" y="5419933"/>
            <a:ext cx="67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High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7" name="CuadroTexto 56"/>
          <p:cNvSpPr txBox="1"/>
          <p:nvPr/>
        </p:nvSpPr>
        <p:spPr>
          <a:xfrm>
            <a:off x="9426247" y="679827"/>
            <a:ext cx="67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elvetica" charset="0"/>
                <a:ea typeface="Helvetica" charset="0"/>
                <a:cs typeface="Helvetica" charset="0"/>
              </a:rPr>
              <a:t>High</a:t>
            </a:r>
            <a:endParaRPr lang="en-GB" sz="14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2733675" y="4899546"/>
            <a:ext cx="6668525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Environmental (freshwater barrier, rivers, wetlands) 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3493827" y="4339545"/>
            <a:ext cx="5908374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Industrial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244453" y="3823448"/>
            <a:ext cx="5176785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Agricultural (restricted irrigation</a:t>
            </a:r>
            <a:r>
              <a:rPr lang="es-ES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)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4899545" y="3244990"/>
            <a:ext cx="4502655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Agricultural (unrestricted irrigation)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5663821" y="2691895"/>
            <a:ext cx="3738379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Non-potable (public areas)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6387151" y="2127925"/>
            <a:ext cx="3015049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Non-potable (residential)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7102227" y="1574886"/>
            <a:ext cx="2319012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Ins="90000"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Indirect potable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7833815" y="1036837"/>
            <a:ext cx="1568385" cy="375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1600" dirty="0" smtClean="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rPr>
              <a:t>Direct potable</a:t>
            </a:r>
            <a:endParaRPr lang="en-GB" sz="1600" dirty="0">
              <a:solidFill>
                <a:schemeClr val="tx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5279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119</Words>
  <Application>Microsoft Macintosh PowerPoint</Application>
  <PresentationFormat>Panorámica</PresentationFormat>
  <Paragraphs>44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JLC</cp:lastModifiedBy>
  <cp:revision>26</cp:revision>
  <dcterms:created xsi:type="dcterms:W3CDTF">2018-03-12T08:51:13Z</dcterms:created>
  <dcterms:modified xsi:type="dcterms:W3CDTF">2019-03-29T10:29:35Z</dcterms:modified>
</cp:coreProperties>
</file>